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2" r:id="rId7"/>
    <p:sldId id="261"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7"/>
    <p:restoredTop sz="92987"/>
  </p:normalViewPr>
  <p:slideViewPr>
    <p:cSldViewPr snapToGrid="0" snapToObjects="1">
      <p:cViewPr>
        <p:scale>
          <a:sx n="61" d="100"/>
          <a:sy n="61" d="100"/>
        </p:scale>
        <p:origin x="392"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6FC1A-9A9E-3443-BD7C-D90EC8BCC5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6962AF9-15D5-4046-A44B-5ADC122BE7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EE2277-AAB6-E646-B1E9-1C8F7C0AC4E2}"/>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8F86D438-792F-0842-BB76-32F3AAE49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83375-8EDD-3342-B26A-6E9755961641}"/>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782782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068E4-8F2C-9347-B06B-3B978B83BB7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1142B9-B195-094B-93B6-93EBC5B7002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303D06-1BA2-A94B-9BB8-C7C3A99897C6}"/>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D039F1C4-4CDB-784F-93AF-395F9582908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97151A-EBCA-C049-AE25-625CAB8CA208}"/>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1888800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34F327-EEE4-A94D-8531-BB55FBF2367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B52DD7-89D2-D34E-8244-3DAC3F4242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D4AEFC-347C-AA42-A9BD-286280D74813}"/>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DA819683-BEE0-8146-9867-349840AE21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A09C9B-C7D1-C943-916B-A0EDE9BAD4DD}"/>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33671464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C9FD12-EB99-1946-B5FE-EFD4BC8344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FD58B36-A772-434D-A6A9-3320CC0CA17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8C5A81-4BEA-7E46-BF7C-8C68F2FB24C8}"/>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DBA57192-67CD-DD4B-AD1F-67B62AF5EF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548DB1-2975-D345-9451-B99E345CB800}"/>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368336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63DD6-8D1D-1243-B392-91FFCD8343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76929F3-FA8B-4A4C-8546-8CCA2193D80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F46305-4092-CC4C-BC33-A423A828A648}"/>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356EC8F6-1515-8942-B13E-3B05EF37AC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B4431C-5FD0-9644-8963-C07B75211719}"/>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864109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E79E-D1A8-CA46-8843-3F306C3FA0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5764A2A-A132-8742-8B99-9E0C3483E91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1BC4C0-8258-F745-9979-923A716C3C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FB7F1E-F372-F346-902C-7B62EC4F6C18}"/>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6" name="Footer Placeholder 5">
            <a:extLst>
              <a:ext uri="{FF2B5EF4-FFF2-40B4-BE49-F238E27FC236}">
                <a16:creationId xmlns:a16="http://schemas.microsoft.com/office/drawing/2014/main" id="{FAE0CBC2-0030-4F4A-A6BF-3A319DCBFF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1305C7-F99A-6647-9BA6-CFBEBA9FA706}"/>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17360034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0721C-8144-C94D-B759-7245B6CEBFB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2B4B48-A62A-7344-AC14-E5C5179E19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C80FBFD-F231-C247-BB35-706B8C85EDC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5B96F5-FBD3-6341-AD2B-A1C0E78AB2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C1F2CC-C56F-094D-A1D6-B6F4B347B13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D9D5749-0EF6-3E4E-9212-E36AB15C68C8}"/>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8" name="Footer Placeholder 7">
            <a:extLst>
              <a:ext uri="{FF2B5EF4-FFF2-40B4-BE49-F238E27FC236}">
                <a16:creationId xmlns:a16="http://schemas.microsoft.com/office/drawing/2014/main" id="{675ED960-A1F1-0647-BB42-674CDE9C06B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AB59AC5-C99D-3E44-B682-DE61BE080154}"/>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31777005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DC7D8E-8905-594D-B6D5-6E6244BFC36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B0A990D-1799-BC4E-9133-21EFE643CE8B}"/>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4" name="Footer Placeholder 3">
            <a:extLst>
              <a:ext uri="{FF2B5EF4-FFF2-40B4-BE49-F238E27FC236}">
                <a16:creationId xmlns:a16="http://schemas.microsoft.com/office/drawing/2014/main" id="{A66B1F71-AF83-9F47-B992-178FEEC36F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F2AB70-DC15-2D4F-8C0C-3048DE179BA1}"/>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4097831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CD7BC9-A2ED-904A-83AB-0AB9E6A8D1B8}"/>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3" name="Footer Placeholder 2">
            <a:extLst>
              <a:ext uri="{FF2B5EF4-FFF2-40B4-BE49-F238E27FC236}">
                <a16:creationId xmlns:a16="http://schemas.microsoft.com/office/drawing/2014/main" id="{1516B92D-A666-F443-B5DA-014D1BBF308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3542828-6F87-DA48-8F72-BE22222A4B3F}"/>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3362956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44A94-E16D-354B-A567-B18F286CB7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85C295-7567-EF44-BD49-50B4D77FB85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716279-5D70-4E49-A9AA-36BED1F696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433A579-F045-C141-8D28-926DCCC38615}"/>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6" name="Footer Placeholder 5">
            <a:extLst>
              <a:ext uri="{FF2B5EF4-FFF2-40B4-BE49-F238E27FC236}">
                <a16:creationId xmlns:a16="http://schemas.microsoft.com/office/drawing/2014/main" id="{65D260CB-DED0-CE45-BF39-5C447FAB62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80D7F5-084C-654C-A691-0F8F9E56FFE3}"/>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704945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2B602-CC57-B841-A8CA-C21ED226D69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D4E785-15E2-1F49-9210-9B7A586994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C116493-8B60-8345-A8B9-3F16E1F5EF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9D00AEF-B215-1E44-A94A-D864EE960FEC}"/>
              </a:ext>
            </a:extLst>
          </p:cNvPr>
          <p:cNvSpPr>
            <a:spLocks noGrp="1"/>
          </p:cNvSpPr>
          <p:nvPr>
            <p:ph type="dt" sz="half" idx="10"/>
          </p:nvPr>
        </p:nvSpPr>
        <p:spPr/>
        <p:txBody>
          <a:bodyPr/>
          <a:lstStyle/>
          <a:p>
            <a:fld id="{FFCDC5F2-97E6-BE48-8901-31602E296240}" type="datetimeFigureOut">
              <a:rPr lang="en-US" smtClean="0"/>
              <a:t>10/10/18</a:t>
            </a:fld>
            <a:endParaRPr lang="en-US"/>
          </a:p>
        </p:txBody>
      </p:sp>
      <p:sp>
        <p:nvSpPr>
          <p:cNvPr id="6" name="Footer Placeholder 5">
            <a:extLst>
              <a:ext uri="{FF2B5EF4-FFF2-40B4-BE49-F238E27FC236}">
                <a16:creationId xmlns:a16="http://schemas.microsoft.com/office/drawing/2014/main" id="{48E01A12-C7FD-3B47-9EF2-C98D2B0C28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80CBCE-9057-2547-A103-D81004A596B9}"/>
              </a:ext>
            </a:extLst>
          </p:cNvPr>
          <p:cNvSpPr>
            <a:spLocks noGrp="1"/>
          </p:cNvSpPr>
          <p:nvPr>
            <p:ph type="sldNum" sz="quarter" idx="12"/>
          </p:nvPr>
        </p:nvSpPr>
        <p:spPr/>
        <p:txBody>
          <a:bodyPr/>
          <a:lstStyle/>
          <a:p>
            <a:fld id="{36DF1B95-0B7F-D44A-9B63-5F592413AED3}" type="slidenum">
              <a:rPr lang="en-US" smtClean="0"/>
              <a:t>‹#›</a:t>
            </a:fld>
            <a:endParaRPr lang="en-US"/>
          </a:p>
        </p:txBody>
      </p:sp>
    </p:spTree>
    <p:extLst>
      <p:ext uri="{BB962C8B-B14F-4D97-AF65-F5344CB8AC3E}">
        <p14:creationId xmlns:p14="http://schemas.microsoft.com/office/powerpoint/2010/main" val="14567444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91F9D7-342D-8A4C-9084-FE213F388A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9BBBD45-8754-6A42-81EF-7F1C2A8E85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363BB5-67C3-CB44-B846-94120C9944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CDC5F2-97E6-BE48-8901-31602E296240}" type="datetimeFigureOut">
              <a:rPr lang="en-US" smtClean="0"/>
              <a:t>10/10/18</a:t>
            </a:fld>
            <a:endParaRPr lang="en-US"/>
          </a:p>
        </p:txBody>
      </p:sp>
      <p:sp>
        <p:nvSpPr>
          <p:cNvPr id="5" name="Footer Placeholder 4">
            <a:extLst>
              <a:ext uri="{FF2B5EF4-FFF2-40B4-BE49-F238E27FC236}">
                <a16:creationId xmlns:a16="http://schemas.microsoft.com/office/drawing/2014/main" id="{806134B4-C32C-6C44-BE74-5695A36191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4A2A81-67BB-A545-994D-8F4D9F3E475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6DF1B95-0B7F-D44A-9B63-5F592413AED3}" type="slidenum">
              <a:rPr lang="en-US" smtClean="0"/>
              <a:t>‹#›</a:t>
            </a:fld>
            <a:endParaRPr lang="en-US"/>
          </a:p>
        </p:txBody>
      </p:sp>
    </p:spTree>
    <p:extLst>
      <p:ext uri="{BB962C8B-B14F-4D97-AF65-F5344CB8AC3E}">
        <p14:creationId xmlns:p14="http://schemas.microsoft.com/office/powerpoint/2010/main" val="1160065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FBE94-7F66-AE4B-95DB-CE47B863BC30}"/>
              </a:ext>
            </a:extLst>
          </p:cNvPr>
          <p:cNvSpPr>
            <a:spLocks noGrp="1"/>
          </p:cNvSpPr>
          <p:nvPr>
            <p:ph type="ctrTitle"/>
          </p:nvPr>
        </p:nvSpPr>
        <p:spPr/>
        <p:txBody>
          <a:bodyPr>
            <a:normAutofit/>
          </a:bodyPr>
          <a:lstStyle/>
          <a:p>
            <a:r>
              <a:rPr lang="en-US" dirty="0"/>
              <a:t>Comparing Neighborhoods Project</a:t>
            </a:r>
          </a:p>
        </p:txBody>
      </p:sp>
      <p:sp>
        <p:nvSpPr>
          <p:cNvPr id="3" name="Subtitle 2">
            <a:extLst>
              <a:ext uri="{FF2B5EF4-FFF2-40B4-BE49-F238E27FC236}">
                <a16:creationId xmlns:a16="http://schemas.microsoft.com/office/drawing/2014/main" id="{3213F007-E274-D64F-943E-4CE0B24AFD8A}"/>
              </a:ext>
            </a:extLst>
          </p:cNvPr>
          <p:cNvSpPr>
            <a:spLocks noGrp="1"/>
          </p:cNvSpPr>
          <p:nvPr>
            <p:ph type="subTitle" idx="1"/>
          </p:nvPr>
        </p:nvSpPr>
        <p:spPr/>
        <p:txBody>
          <a:bodyPr/>
          <a:lstStyle/>
          <a:p>
            <a:r>
              <a:rPr lang="en-US" dirty="0"/>
              <a:t>Ashraf </a:t>
            </a:r>
            <a:r>
              <a:rPr lang="en-US" dirty="0" err="1"/>
              <a:t>Ul</a:t>
            </a:r>
            <a:r>
              <a:rPr lang="en-US" dirty="0"/>
              <a:t> Kabir</a:t>
            </a:r>
          </a:p>
        </p:txBody>
      </p:sp>
    </p:spTree>
    <p:extLst>
      <p:ext uri="{BB962C8B-B14F-4D97-AF65-F5344CB8AC3E}">
        <p14:creationId xmlns:p14="http://schemas.microsoft.com/office/powerpoint/2010/main" val="626597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55A87-7DA8-2643-B6B5-B92929A4AB2A}"/>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F7562ADF-8EF8-AF4A-A67A-48F489F959BB}"/>
              </a:ext>
            </a:extLst>
          </p:cNvPr>
          <p:cNvSpPr>
            <a:spLocks noGrp="1"/>
          </p:cNvSpPr>
          <p:nvPr>
            <p:ph idx="1"/>
          </p:nvPr>
        </p:nvSpPr>
        <p:spPr/>
        <p:txBody>
          <a:bodyPr/>
          <a:lstStyle/>
          <a:p>
            <a:r>
              <a:rPr lang="en-US" dirty="0" err="1"/>
              <a:t>Aldente</a:t>
            </a:r>
            <a:r>
              <a:rPr lang="en-US" dirty="0"/>
              <a:t> is an Italian restaurant chain looking to invest in Pakistan and for this purpose they want to evaluate the best location to open their first restaurant.</a:t>
            </a:r>
          </a:p>
          <a:p>
            <a:r>
              <a:rPr lang="en-US" dirty="0"/>
              <a:t>There are many considerations they want to study, and one of them is definitely the social behavior and characteristics of the different neighborhoods.</a:t>
            </a:r>
          </a:p>
          <a:p>
            <a:r>
              <a:rPr lang="en-US" dirty="0"/>
              <a:t>They also want to understand the value and potential for opening their restaurant.</a:t>
            </a:r>
          </a:p>
        </p:txBody>
      </p:sp>
    </p:spTree>
    <p:extLst>
      <p:ext uri="{BB962C8B-B14F-4D97-AF65-F5344CB8AC3E}">
        <p14:creationId xmlns:p14="http://schemas.microsoft.com/office/powerpoint/2010/main" val="3292389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1FBFF5-8ED0-FE44-AB54-1161E9D5200C}"/>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3ADAB49B-1050-B940-8F57-9688BD5510F1}"/>
              </a:ext>
            </a:extLst>
          </p:cNvPr>
          <p:cNvSpPr>
            <a:spLocks noGrp="1"/>
          </p:cNvSpPr>
          <p:nvPr>
            <p:ph idx="1"/>
          </p:nvPr>
        </p:nvSpPr>
        <p:spPr/>
        <p:txBody>
          <a:bodyPr>
            <a:normAutofit/>
          </a:bodyPr>
          <a:lstStyle/>
          <a:p>
            <a:r>
              <a:rPr lang="en-US" dirty="0"/>
              <a:t>In order to fulfill this first a geographical map of the different neighborhoods in each city would be needed.</a:t>
            </a:r>
          </a:p>
          <a:p>
            <a:r>
              <a:rPr lang="en-US" dirty="0"/>
              <a:t>This can be easily done using Google Maps.</a:t>
            </a:r>
          </a:p>
          <a:p>
            <a:r>
              <a:rPr lang="en-US" dirty="0"/>
              <a:t>Once the neighborhoods are geo coded, they can be converted into csv format so they can be imported into a </a:t>
            </a:r>
            <a:r>
              <a:rPr lang="en-US" dirty="0" err="1"/>
              <a:t>dataframe</a:t>
            </a:r>
            <a:r>
              <a:rPr lang="en-US" dirty="0"/>
              <a:t>.</a:t>
            </a:r>
          </a:p>
          <a:p>
            <a:r>
              <a:rPr lang="en-US" dirty="0"/>
              <a:t>Once imported the query on Foursquare would determine the restaurant locations and the number of likes per location.</a:t>
            </a:r>
          </a:p>
          <a:p>
            <a:r>
              <a:rPr lang="en-US" dirty="0"/>
              <a:t>The number of likes is a direct correlation to the number of potential customers who would be visiting that location daily.</a:t>
            </a:r>
          </a:p>
          <a:p>
            <a:endParaRPr lang="en-US" dirty="0"/>
          </a:p>
        </p:txBody>
      </p:sp>
    </p:spTree>
    <p:extLst>
      <p:ext uri="{BB962C8B-B14F-4D97-AF65-F5344CB8AC3E}">
        <p14:creationId xmlns:p14="http://schemas.microsoft.com/office/powerpoint/2010/main" val="2278463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766AF-D37B-EC44-A74F-68FBF124CEBC}"/>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5F5E5E28-8800-F141-9C9D-DF0A04ED9366}"/>
              </a:ext>
            </a:extLst>
          </p:cNvPr>
          <p:cNvSpPr>
            <a:spLocks noGrp="1"/>
          </p:cNvSpPr>
          <p:nvPr>
            <p:ph idx="1"/>
          </p:nvPr>
        </p:nvSpPr>
        <p:spPr/>
        <p:txBody>
          <a:bodyPr>
            <a:normAutofit fontScale="70000" lnSpcReduction="20000"/>
          </a:bodyPr>
          <a:lstStyle/>
          <a:p>
            <a:r>
              <a:rPr lang="en-US" dirty="0"/>
              <a:t>In order to study the potential of the neighborhood for the restaurant chain we used the following method:</a:t>
            </a:r>
          </a:p>
          <a:p>
            <a:pPr marL="514350" indent="-514350">
              <a:buAutoNum type="arabicPeriod"/>
            </a:pPr>
            <a:r>
              <a:rPr lang="en-US" dirty="0"/>
              <a:t>We did a search query to find out all the restaurant venues in the vicinity of that neighborhood, usually a neighborhood comprised of an area of 500 meters radius. This resulted in a list of the venues.</a:t>
            </a:r>
          </a:p>
          <a:p>
            <a:pPr marL="514350" indent="-514350">
              <a:buAutoNum type="arabicPeriod"/>
            </a:pPr>
            <a:r>
              <a:rPr lang="en-US" dirty="0"/>
              <a:t>Each venue was then further queried to find out the ratings, likes, tips etc. This can be added to the data frame as a column or dimension that will be measured.</a:t>
            </a:r>
          </a:p>
          <a:p>
            <a:pPr marL="514350" indent="-514350">
              <a:buAutoNum type="arabicPeriod"/>
            </a:pPr>
            <a:r>
              <a:rPr lang="en-US" dirty="0"/>
              <a:t>We can group these venues by neighborhoods and find a likability score as a mean of all the likes collected by restaurant venues.</a:t>
            </a:r>
          </a:p>
          <a:p>
            <a:pPr marL="514350" indent="-514350">
              <a:buAutoNum type="arabicPeriod"/>
            </a:pPr>
            <a:r>
              <a:rPr lang="en-US" dirty="0"/>
              <a:t>Once this is established, we can further examine the clusters to find out the top most characteristics of that neighborhood.</a:t>
            </a:r>
          </a:p>
          <a:p>
            <a:pPr marL="514350" indent="-514350">
              <a:buAutoNum type="arabicPeriod"/>
            </a:pPr>
            <a:r>
              <a:rPr lang="en-US" dirty="0"/>
              <a:t>We can use </a:t>
            </a:r>
            <a:r>
              <a:rPr lang="en-US" dirty="0" err="1"/>
              <a:t>kmeans</a:t>
            </a:r>
            <a:r>
              <a:rPr lang="en-US" dirty="0"/>
              <a:t> clustering to categorize the clusters and color code them so that individual characteristics can inform us better of the kind of clientele the restaurant will be getting.</a:t>
            </a:r>
          </a:p>
          <a:p>
            <a:pPr marL="514350" indent="-514350">
              <a:buAutoNum type="arabicPeriod"/>
            </a:pPr>
            <a:r>
              <a:rPr lang="en-US" dirty="0"/>
              <a:t>Once we plot all of this information in the form of a map showing the cluster groupings as color coded </a:t>
            </a:r>
            <a:r>
              <a:rPr lang="en-US" dirty="0" err="1"/>
              <a:t>cicles</a:t>
            </a:r>
            <a:r>
              <a:rPr lang="en-US" dirty="0"/>
              <a:t> and the likability score as a number, it starts to become obvious which locations are more lucrative.</a:t>
            </a:r>
          </a:p>
        </p:txBody>
      </p:sp>
    </p:spTree>
    <p:extLst>
      <p:ext uri="{BB962C8B-B14F-4D97-AF65-F5344CB8AC3E}">
        <p14:creationId xmlns:p14="http://schemas.microsoft.com/office/powerpoint/2010/main" val="21297342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13460-809C-514B-A385-4F28A03A8A40}"/>
              </a:ext>
            </a:extLst>
          </p:cNvPr>
          <p:cNvSpPr>
            <a:spLocks noGrp="1"/>
          </p:cNvSpPr>
          <p:nvPr>
            <p:ph type="title"/>
          </p:nvPr>
        </p:nvSpPr>
        <p:spPr/>
        <p:txBody>
          <a:bodyPr/>
          <a:lstStyle/>
          <a:p>
            <a:r>
              <a:rPr lang="en-US" dirty="0"/>
              <a:t>Results for Karachi</a:t>
            </a:r>
          </a:p>
        </p:txBody>
      </p:sp>
      <p:pic>
        <p:nvPicPr>
          <p:cNvPr id="5" name="Picture 4">
            <a:extLst>
              <a:ext uri="{FF2B5EF4-FFF2-40B4-BE49-F238E27FC236}">
                <a16:creationId xmlns:a16="http://schemas.microsoft.com/office/drawing/2014/main" id="{C74A6B50-A374-C245-9E83-D10D531DA5D4}"/>
              </a:ext>
            </a:extLst>
          </p:cNvPr>
          <p:cNvPicPr>
            <a:picLocks noChangeAspect="1"/>
          </p:cNvPicPr>
          <p:nvPr/>
        </p:nvPicPr>
        <p:blipFill rotWithShape="1">
          <a:blip r:embed="rId2"/>
          <a:srcRect t="24652" b="10000"/>
          <a:stretch/>
        </p:blipFill>
        <p:spPr>
          <a:xfrm>
            <a:off x="609600" y="1690688"/>
            <a:ext cx="11034991" cy="4506912"/>
          </a:xfrm>
          <a:prstGeom prst="rect">
            <a:avLst/>
          </a:prstGeom>
        </p:spPr>
      </p:pic>
      <p:sp>
        <p:nvSpPr>
          <p:cNvPr id="6" name="Rectangular Callout 5">
            <a:extLst>
              <a:ext uri="{FF2B5EF4-FFF2-40B4-BE49-F238E27FC236}">
                <a16:creationId xmlns:a16="http://schemas.microsoft.com/office/drawing/2014/main" id="{1138691B-FFF0-8E4B-8ED9-055822CB0700}"/>
              </a:ext>
            </a:extLst>
          </p:cNvPr>
          <p:cNvSpPr/>
          <p:nvPr/>
        </p:nvSpPr>
        <p:spPr>
          <a:xfrm>
            <a:off x="7416800" y="3799840"/>
            <a:ext cx="1503680" cy="1381760"/>
          </a:xfrm>
          <a:prstGeom prst="wedgeRectCallout">
            <a:avLst>
              <a:gd name="adj1" fmla="val -53266"/>
              <a:gd name="adj2" fmla="val 595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blue circles are more likable and more alike in nature</a:t>
            </a:r>
          </a:p>
        </p:txBody>
      </p:sp>
      <p:sp>
        <p:nvSpPr>
          <p:cNvPr id="8" name="Rectangular Callout 7">
            <a:extLst>
              <a:ext uri="{FF2B5EF4-FFF2-40B4-BE49-F238E27FC236}">
                <a16:creationId xmlns:a16="http://schemas.microsoft.com/office/drawing/2014/main" id="{02C42FB3-24CB-0A40-8104-A5D3FDD87566}"/>
              </a:ext>
            </a:extLst>
          </p:cNvPr>
          <p:cNvSpPr/>
          <p:nvPr/>
        </p:nvSpPr>
        <p:spPr>
          <a:xfrm>
            <a:off x="5130800" y="2440464"/>
            <a:ext cx="1757680" cy="1381760"/>
          </a:xfrm>
          <a:prstGeom prst="wedgeRectCallout">
            <a:avLst>
              <a:gd name="adj1" fmla="val 59333"/>
              <a:gd name="adj2" fmla="val 1095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colors give a clue to the characteristics of that neighborhood </a:t>
            </a:r>
          </a:p>
        </p:txBody>
      </p:sp>
    </p:spTree>
    <p:extLst>
      <p:ext uri="{BB962C8B-B14F-4D97-AF65-F5344CB8AC3E}">
        <p14:creationId xmlns:p14="http://schemas.microsoft.com/office/powerpoint/2010/main" val="18961618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69DE6-43FF-3944-B888-01DAB9CAC33F}"/>
              </a:ext>
            </a:extLst>
          </p:cNvPr>
          <p:cNvSpPr>
            <a:spLocks noGrp="1"/>
          </p:cNvSpPr>
          <p:nvPr>
            <p:ph type="title"/>
          </p:nvPr>
        </p:nvSpPr>
        <p:spPr/>
        <p:txBody>
          <a:bodyPr/>
          <a:lstStyle/>
          <a:p>
            <a:r>
              <a:rPr lang="en-US" dirty="0"/>
              <a:t>Results for Lahore</a:t>
            </a:r>
          </a:p>
        </p:txBody>
      </p:sp>
      <p:pic>
        <p:nvPicPr>
          <p:cNvPr id="4" name="Picture 3">
            <a:extLst>
              <a:ext uri="{FF2B5EF4-FFF2-40B4-BE49-F238E27FC236}">
                <a16:creationId xmlns:a16="http://schemas.microsoft.com/office/drawing/2014/main" id="{405D09CE-3999-D74A-A58F-20911A73BB97}"/>
              </a:ext>
            </a:extLst>
          </p:cNvPr>
          <p:cNvPicPr>
            <a:picLocks noChangeAspect="1"/>
          </p:cNvPicPr>
          <p:nvPr/>
        </p:nvPicPr>
        <p:blipFill rotWithShape="1">
          <a:blip r:embed="rId2"/>
          <a:srcRect t="30000" b="8889"/>
          <a:stretch/>
        </p:blipFill>
        <p:spPr>
          <a:xfrm>
            <a:off x="609600" y="2057400"/>
            <a:ext cx="10972800" cy="4191000"/>
          </a:xfrm>
          <a:prstGeom prst="rect">
            <a:avLst/>
          </a:prstGeom>
        </p:spPr>
      </p:pic>
      <p:sp>
        <p:nvSpPr>
          <p:cNvPr id="5" name="Rectangular Callout 4">
            <a:extLst>
              <a:ext uri="{FF2B5EF4-FFF2-40B4-BE49-F238E27FC236}">
                <a16:creationId xmlns:a16="http://schemas.microsoft.com/office/drawing/2014/main" id="{CF53ED81-6A1D-D545-810C-72F752DA9C5C}"/>
              </a:ext>
            </a:extLst>
          </p:cNvPr>
          <p:cNvSpPr/>
          <p:nvPr/>
        </p:nvSpPr>
        <p:spPr>
          <a:xfrm>
            <a:off x="6655981" y="2743199"/>
            <a:ext cx="1701210" cy="1616149"/>
          </a:xfrm>
          <a:prstGeom prst="wedgeRectCallout">
            <a:avLst>
              <a:gd name="adj1" fmla="val -38333"/>
              <a:gd name="adj2" fmla="val 585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We can notice that the bottom part is more alike than the upper part</a:t>
            </a:r>
          </a:p>
        </p:txBody>
      </p:sp>
      <p:sp>
        <p:nvSpPr>
          <p:cNvPr id="6" name="Rectangular Callout 5">
            <a:extLst>
              <a:ext uri="{FF2B5EF4-FFF2-40B4-BE49-F238E27FC236}">
                <a16:creationId xmlns:a16="http://schemas.microsoft.com/office/drawing/2014/main" id="{AF8EF94D-39D5-BA41-8CB0-DA68164B5B00}"/>
              </a:ext>
            </a:extLst>
          </p:cNvPr>
          <p:cNvSpPr/>
          <p:nvPr/>
        </p:nvSpPr>
        <p:spPr>
          <a:xfrm>
            <a:off x="3430772" y="1935124"/>
            <a:ext cx="1701210" cy="1616149"/>
          </a:xfrm>
          <a:prstGeom prst="wedgeRectCallout">
            <a:avLst>
              <a:gd name="adj1" fmla="val 67917"/>
              <a:gd name="adj2" fmla="val 3223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upper part denotes a more historical and old part of the city</a:t>
            </a:r>
          </a:p>
        </p:txBody>
      </p:sp>
    </p:spTree>
    <p:extLst>
      <p:ext uri="{BB962C8B-B14F-4D97-AF65-F5344CB8AC3E}">
        <p14:creationId xmlns:p14="http://schemas.microsoft.com/office/powerpoint/2010/main" val="1303542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A6D961-ABD3-B246-B278-501BDC2801F4}"/>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5F89A350-1B27-6845-B585-C8B375D95E2E}"/>
              </a:ext>
            </a:extLst>
          </p:cNvPr>
          <p:cNvSpPr>
            <a:spLocks noGrp="1"/>
          </p:cNvSpPr>
          <p:nvPr>
            <p:ph idx="1"/>
          </p:nvPr>
        </p:nvSpPr>
        <p:spPr/>
        <p:txBody>
          <a:bodyPr>
            <a:normAutofit fontScale="92500"/>
          </a:bodyPr>
          <a:lstStyle/>
          <a:p>
            <a:r>
              <a:rPr lang="en-US" dirty="0"/>
              <a:t>When we ran the model to cluster the neighborhoods, the model factored in the various aspects of the top venues for each neighborhood.</a:t>
            </a:r>
          </a:p>
          <a:p>
            <a:r>
              <a:rPr lang="en-US" dirty="0"/>
              <a:t>This resulted in clustering the neighborhoods that were similar together.</a:t>
            </a:r>
          </a:p>
          <a:p>
            <a:r>
              <a:rPr lang="en-US" dirty="0"/>
              <a:t>Later we ran the query to find the top categories of each neighborhood, and we discovered that the more commercial shopping districts were clubbed together, similarly the historical locations were clustered closer, and the newer trendier locations were aligned together.</a:t>
            </a:r>
          </a:p>
          <a:p>
            <a:r>
              <a:rPr lang="en-US" dirty="0"/>
              <a:t>We labeled each cluster by understanding the unique characteristics of that location based on the foursquare information, as well as the geo context of that location.</a:t>
            </a:r>
          </a:p>
        </p:txBody>
      </p:sp>
    </p:spTree>
    <p:extLst>
      <p:ext uri="{BB962C8B-B14F-4D97-AF65-F5344CB8AC3E}">
        <p14:creationId xmlns:p14="http://schemas.microsoft.com/office/powerpoint/2010/main" val="3401269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B00BE-6398-644F-A242-C4FD2B9E160F}"/>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A4763236-855F-B046-B469-EBA3136E1187}"/>
              </a:ext>
            </a:extLst>
          </p:cNvPr>
          <p:cNvSpPr>
            <a:spLocks noGrp="1"/>
          </p:cNvSpPr>
          <p:nvPr>
            <p:ph idx="1"/>
          </p:nvPr>
        </p:nvSpPr>
        <p:spPr/>
        <p:txBody>
          <a:bodyPr>
            <a:normAutofit fontScale="92500" lnSpcReduction="20000"/>
          </a:bodyPr>
          <a:lstStyle/>
          <a:p>
            <a:r>
              <a:rPr lang="en-US" dirty="0"/>
              <a:t>Upon investigating, we can see that in Karachi the cluster 3 is more lucrative and stands out. There are 4 neighborhoods namely </a:t>
            </a:r>
            <a:r>
              <a:rPr lang="en-US" dirty="0" err="1"/>
              <a:t>Bahadurabad</a:t>
            </a:r>
            <a:r>
              <a:rPr lang="en-US" dirty="0"/>
              <a:t>, Clifton, DHA Phase 6 and North Nazimabad. Of these choices, Clifton stands out as being way ahead. This gives us a view that it is more visited by people who are savvy in technology adoption and express it using the mobile.</a:t>
            </a:r>
          </a:p>
          <a:p>
            <a:r>
              <a:rPr lang="en-US" dirty="0"/>
              <a:t>Similarly, when we analyze Lahore we can determine that of all the clusters, cluster 2 having DHA Phase 5, Cavalry Ground and Gulberg are most prominent in terms of likability. Of these Gulberg appears to be the trendy place for foodies, having a diverse set of restaurants, high number of likes and densely commercialized neighborhood.</a:t>
            </a:r>
          </a:p>
          <a:p>
            <a:r>
              <a:rPr lang="en-US" dirty="0"/>
              <a:t>The analysis of public domain information such as Foursquare can provide an insightful </a:t>
            </a:r>
            <a:r>
              <a:rPr lang="en-US" dirty="0" err="1"/>
              <a:t>lense</a:t>
            </a:r>
            <a:r>
              <a:rPr lang="en-US" dirty="0"/>
              <a:t> into the public behavior and allow a new entrant to determine for itself the best option for opening a restaurant.</a:t>
            </a:r>
          </a:p>
          <a:p>
            <a:endParaRPr lang="en-US" dirty="0"/>
          </a:p>
        </p:txBody>
      </p:sp>
    </p:spTree>
    <p:extLst>
      <p:ext uri="{BB962C8B-B14F-4D97-AF65-F5344CB8AC3E}">
        <p14:creationId xmlns:p14="http://schemas.microsoft.com/office/powerpoint/2010/main" val="27889733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2FA7A-C340-7947-97D6-3742E63E109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D2DD6814-D36A-1349-A27F-FA465D1DBFF6}"/>
              </a:ext>
            </a:extLst>
          </p:cNvPr>
          <p:cNvSpPr>
            <a:spLocks noGrp="1"/>
          </p:cNvSpPr>
          <p:nvPr>
            <p:ph idx="1"/>
          </p:nvPr>
        </p:nvSpPr>
        <p:spPr/>
        <p:txBody>
          <a:bodyPr>
            <a:normAutofit fontScale="77500" lnSpcReduction="20000"/>
          </a:bodyPr>
          <a:lstStyle/>
          <a:p>
            <a:r>
              <a:rPr lang="en-US" dirty="0"/>
              <a:t>Since the number of </a:t>
            </a:r>
            <a:r>
              <a:rPr lang="en-US" dirty="0" err="1"/>
              <a:t>checkins</a:t>
            </a:r>
            <a:r>
              <a:rPr lang="en-US" dirty="0"/>
              <a:t>, likes determine the smartphone usage it can be directly correlated to the kind of customers. </a:t>
            </a:r>
          </a:p>
          <a:p>
            <a:r>
              <a:rPr lang="en-US" dirty="0"/>
              <a:t>These customers are likely to have an expensive smart phone, are literate, have a data package so they can tweet, comment or </a:t>
            </a:r>
            <a:r>
              <a:rPr lang="en-US" dirty="0" err="1"/>
              <a:t>checkin</a:t>
            </a:r>
            <a:r>
              <a:rPr lang="en-US" dirty="0"/>
              <a:t> and have spare money to spend on luxuries.</a:t>
            </a:r>
          </a:p>
          <a:p>
            <a:r>
              <a:rPr lang="en-US" dirty="0"/>
              <a:t>These are the target customers for </a:t>
            </a:r>
            <a:r>
              <a:rPr lang="en-US" dirty="0" err="1"/>
              <a:t>Aldente</a:t>
            </a:r>
            <a:r>
              <a:rPr lang="en-US" dirty="0"/>
              <a:t> and hence it is an important factor to determine the potential of the neighborhood for their business.</a:t>
            </a:r>
          </a:p>
          <a:p>
            <a:r>
              <a:rPr lang="en-US" dirty="0"/>
              <a:t>We can rate using the power of data science what would be the potential for each neighborhood for </a:t>
            </a:r>
            <a:r>
              <a:rPr lang="en-US" dirty="0" err="1"/>
              <a:t>Aldente</a:t>
            </a:r>
            <a:r>
              <a:rPr lang="en-US" dirty="0"/>
              <a:t>. </a:t>
            </a:r>
          </a:p>
          <a:p>
            <a:r>
              <a:rPr lang="en-US" dirty="0"/>
              <a:t>Hence we conclude that Clifton, having the most likability, and being closer to beach is one of the best locations for </a:t>
            </a:r>
            <a:r>
              <a:rPr lang="en-US" dirty="0" err="1"/>
              <a:t>Aldente</a:t>
            </a:r>
            <a:r>
              <a:rPr lang="en-US" dirty="0"/>
              <a:t> to open a restaurant in Karachi and would attract not only frequent visitors but also the ones who can spend more.</a:t>
            </a:r>
          </a:p>
          <a:p>
            <a:r>
              <a:rPr lang="en-US" dirty="0"/>
              <a:t>In Lahore, we noticed that the newer areas are more likable as a dining place by the segment of our choice, and hence of all the locations, Gulberg being central and accessible is </a:t>
            </a:r>
            <a:r>
              <a:rPr lang="en-US"/>
              <a:t>more lucrative.</a:t>
            </a:r>
            <a:endParaRPr lang="en-US" dirty="0"/>
          </a:p>
        </p:txBody>
      </p:sp>
    </p:spTree>
    <p:extLst>
      <p:ext uri="{BB962C8B-B14F-4D97-AF65-F5344CB8AC3E}">
        <p14:creationId xmlns:p14="http://schemas.microsoft.com/office/powerpoint/2010/main" val="25087153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903</Words>
  <Application>Microsoft Macintosh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Comparing Neighborhoods Project</vt:lpstr>
      <vt:lpstr>Introduction</vt:lpstr>
      <vt:lpstr>Data</vt:lpstr>
      <vt:lpstr>Methodology</vt:lpstr>
      <vt:lpstr>Results for Karachi</vt:lpstr>
      <vt:lpstr>Results for Lahore</vt:lpstr>
      <vt:lpstr>Results</vt:lpstr>
      <vt:lpstr>Discussion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Neighborhoods Project</dc:title>
  <dc:creator>Microsoft Office User</dc:creator>
  <cp:lastModifiedBy>Microsoft Office User</cp:lastModifiedBy>
  <cp:revision>4</cp:revision>
  <dcterms:created xsi:type="dcterms:W3CDTF">2018-10-10T10:57:41Z</dcterms:created>
  <dcterms:modified xsi:type="dcterms:W3CDTF">2018-10-10T11:31:06Z</dcterms:modified>
</cp:coreProperties>
</file>

<file path=docProps/thumbnail.jpeg>
</file>